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4" r:id="rId3"/>
    <p:sldId id="271" r:id="rId4"/>
    <p:sldId id="275" r:id="rId5"/>
    <p:sldId id="261" r:id="rId6"/>
    <p:sldId id="272" r:id="rId7"/>
    <p:sldId id="269" r:id="rId8"/>
    <p:sldId id="273" r:id="rId9"/>
    <p:sldId id="260" r:id="rId10"/>
  </p:sldIdLst>
  <p:sldSz cx="12192000" cy="6858000"/>
  <p:notesSz cx="6858000" cy="9144000"/>
  <p:embeddedFontLst>
    <p:embeddedFont>
      <p:font typeface="Bahnschrift Light SemiCondensed" panose="020B0502040204020203" pitchFamily="34" charset="0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400" b="1" strike="noStrike" spc="-1" dirty="0">
                <a:solidFill>
                  <a:schemeClr val="bg1"/>
                </a:solidFill>
                <a:latin typeface="Arial"/>
                <a:ea typeface="DejaVu Sans"/>
              </a:rPr>
              <a:t>Прогнозирование конечных свойств </a:t>
            </a:r>
            <a:br>
              <a:rPr lang="ru-RU" sz="2400" b="0" strike="noStrike" spc="-1" dirty="0">
                <a:solidFill>
                  <a:schemeClr val="bg1"/>
                </a:solidFill>
                <a:latin typeface="Arial"/>
              </a:rPr>
            </a:br>
            <a:r>
              <a:rPr lang="ru-RU" sz="2400" b="1" strike="noStrike" spc="-1" dirty="0">
                <a:solidFill>
                  <a:schemeClr val="bg1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2800" spc="-1" dirty="0">
                <a:solidFill>
                  <a:schemeClr val="bg1"/>
                </a:solidFill>
                <a:latin typeface="Arial"/>
                <a:ea typeface="DejaVu Sans"/>
              </a:rPr>
              <a:t>Яппарова Вилена </a:t>
            </a:r>
            <a:r>
              <a:rPr lang="ru-RU" sz="2800" spc="-1" dirty="0" err="1">
                <a:solidFill>
                  <a:schemeClr val="bg1"/>
                </a:solidFill>
                <a:latin typeface="Arial"/>
                <a:ea typeface="DejaVu Sans"/>
              </a:rPr>
              <a:t>Батыровна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09100B6-124D-E4DF-B663-E1FECCEC8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1" y="1960813"/>
            <a:ext cx="11196533" cy="3954796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Изучить теоретические основы и методы решения поставленной задачи.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Провести разведочный анализ данных. </a:t>
            </a: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Провести предобработку данных.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Обучить несколько моделей машинного обучения.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Написать нейронную сеть, которая будет рекомендовать соотношение матрица-наполнитель.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Оценить точность моделей на тренировочном и тестовом </a:t>
            </a:r>
            <a:r>
              <a:rPr lang="ru-RU" sz="180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датасете</a:t>
            </a:r>
            <a:r>
              <a:rPr lang="ru-RU" sz="1800" dirty="0">
                <a:solidFill>
                  <a:srgbClr val="1F23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8FC30-10FF-07D5-325A-BCF2A259E4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задачи: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9AB3D6-3BA6-018F-6C53-F3D7DB4D7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070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960708" cy="501091"/>
            <a:chOff x="1476754" y="3499669"/>
            <a:chExt cx="4689000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4" y="3499669"/>
              <a:ext cx="468900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Разведочный анализ данных</a:t>
              </a: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653906-1F89-86FE-3377-0BA4A3EE4CE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3628" y="1462702"/>
            <a:ext cx="3960708" cy="4787640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4114E9-EDE5-7165-5997-168FE3A249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03633" y="1462702"/>
            <a:ext cx="3807306" cy="478764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050B8-37F1-556C-646E-906FAB1678F1}"/>
              </a:ext>
            </a:extLst>
          </p:cNvPr>
          <p:cNvSpPr txBox="1"/>
          <p:nvPr/>
        </p:nvSpPr>
        <p:spPr>
          <a:xfrm>
            <a:off x="8468669" y="1891336"/>
            <a:ext cx="3723331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0" strike="noStrike" spc="-1" dirty="0" err="1">
                <a:solidFill>
                  <a:schemeClr val="tx1"/>
                </a:solidFill>
                <a:latin typeface="Arial"/>
                <a:ea typeface="DejaVu Sans"/>
              </a:rPr>
              <a:t>X_bp</a:t>
            </a: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(матрица из </a:t>
            </a:r>
            <a:r>
              <a:rPr lang="ru-RU" sz="1400" b="0" strike="noStrike" spc="-1" dirty="0" err="1">
                <a:solidFill>
                  <a:schemeClr val="tx1"/>
                </a:solidFill>
                <a:latin typeface="Arial"/>
                <a:ea typeface="DejaVu Sans"/>
              </a:rPr>
              <a:t>базальтопластика</a:t>
            </a: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):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признаков: 10 и индекс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строк: 1023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400" b="0" strike="noStrike" spc="-1" dirty="0" err="1">
                <a:solidFill>
                  <a:schemeClr val="tx1"/>
                </a:solidFill>
                <a:latin typeface="Arial"/>
                <a:ea typeface="DejaVu Sans"/>
              </a:rPr>
              <a:t>X_nup</a:t>
            </a: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(наполнитель из углепластика):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признаков: 3 и индекс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 строк: 1040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признаков: 13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chemeClr val="tx1"/>
                </a:solidFill>
                <a:latin typeface="Arial"/>
                <a:ea typeface="DejaVu Sans"/>
              </a:rPr>
              <a:t>строк: 1023</a:t>
            </a:r>
            <a:endParaRPr lang="ru-RU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AE6E5-C0C9-A7C3-D2F9-F57B4E728DA2}"/>
              </a:ext>
            </a:extLst>
          </p:cNvPr>
          <p:cNvSpPr txBox="1"/>
          <p:nvPr/>
        </p:nvSpPr>
        <p:spPr>
          <a:xfrm>
            <a:off x="3486124" y="6250342"/>
            <a:ext cx="1496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Пропусков нет</a:t>
            </a: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0CFA6B-1065-5DE7-96E1-53FB4B096B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66DB84-3EB5-3F51-5D0C-E6C0D3C8FBE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06749" y="1647000"/>
            <a:ext cx="3383491" cy="4189044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AC96E4-DD6C-4939-8C50-3ECF9FD84BE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63995" y="1647000"/>
            <a:ext cx="3383490" cy="4189044"/>
          </a:xfrm>
          <a:prstGeom prst="rect">
            <a:avLst/>
          </a:prstGeom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DCFA01-7BAB-41DD-65BE-6D41C29AA1E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600571" y="1647000"/>
            <a:ext cx="3913403" cy="2850355"/>
          </a:xfrm>
          <a:prstGeom prst="rect">
            <a:avLst/>
          </a:prstGeom>
          <a:ln>
            <a:noFill/>
          </a:ln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BCCA7C7-EEC6-F027-EB42-CF4F7446188C}"/>
              </a:ext>
            </a:extLst>
          </p:cNvPr>
          <p:cNvGrpSpPr/>
          <p:nvPr/>
        </p:nvGrpSpPr>
        <p:grpSpPr>
          <a:xfrm>
            <a:off x="3257230" y="459961"/>
            <a:ext cx="4264010" cy="743687"/>
            <a:chOff x="1476754" y="3499669"/>
            <a:chExt cx="515831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1F9DFFB-6487-B6A6-075B-0932BEA9B41D}"/>
                </a:ext>
              </a:extLst>
            </p:cNvPr>
            <p:cNvSpPr/>
            <p:nvPr/>
          </p:nvSpPr>
          <p:spPr>
            <a:xfrm>
              <a:off x="1476754" y="3499669"/>
              <a:ext cx="515831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Гистограммы распределения</a:t>
              </a:r>
            </a:p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и диаграммы “ящик с усами”</a:t>
              </a:r>
            </a:p>
          </p:txBody>
        </p:sp>
        <p:sp>
          <p:nvSpPr>
            <p:cNvPr id="10" name="Прямоугольник 58">
              <a:extLst>
                <a:ext uri="{FF2B5EF4-FFF2-40B4-BE49-F238E27FC236}">
                  <a16:creationId xmlns:a16="http://schemas.microsoft.com/office/drawing/2014/main" id="{C7CAB3F5-DB8F-ABD1-0AEB-025EBD198C3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91B84C45-3395-DD10-522A-16A865A9B7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E8F1B0-C2B0-5D77-4480-A562B3B23099}"/>
              </a:ext>
            </a:extLst>
          </p:cNvPr>
          <p:cNvSpPr txBox="1"/>
          <p:nvPr/>
        </p:nvSpPr>
        <p:spPr>
          <a:xfrm>
            <a:off x="7521240" y="5021526"/>
            <a:ext cx="4893217" cy="81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400" b="0" strike="noStrike" spc="-1" dirty="0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69767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074574" y="514533"/>
            <a:ext cx="8719320" cy="707777"/>
            <a:chOff x="1476753" y="3499669"/>
            <a:chExt cx="5554817" cy="66600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71"/>
              <a:ext cx="5554817" cy="665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Попарные графики рассеяния точек, выбросы и матрица корреляции.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D68A31-7717-BC14-F206-7B40AB200B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3628" y="1938501"/>
            <a:ext cx="4600145" cy="4467600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823BD1-A746-39B6-19CA-68D76D7ED618}"/>
              </a:ext>
            </a:extLst>
          </p:cNvPr>
          <p:cNvPicPr/>
          <p:nvPr/>
        </p:nvPicPr>
        <p:blipFill rotWithShape="1">
          <a:blip r:embed="rId3"/>
          <a:srcRect l="-1" r="48158"/>
          <a:stretch/>
        </p:blipFill>
        <p:spPr>
          <a:xfrm>
            <a:off x="4873773" y="2675591"/>
            <a:ext cx="3814626" cy="1646973"/>
          </a:xfrm>
          <a:prstGeom prst="rect">
            <a:avLst/>
          </a:prstGeom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245A96-68A5-8A4B-A9A1-27203690EF6C}"/>
              </a:ext>
            </a:extLst>
          </p:cNvPr>
          <p:cNvPicPr/>
          <p:nvPr/>
        </p:nvPicPr>
        <p:blipFill rotWithShape="1">
          <a:blip r:embed="rId3"/>
          <a:srcRect l="53481" r="-149"/>
          <a:stretch/>
        </p:blipFill>
        <p:spPr>
          <a:xfrm>
            <a:off x="5024586" y="4683594"/>
            <a:ext cx="3513000" cy="1646973"/>
          </a:xfrm>
          <a:prstGeom prst="rect">
            <a:avLst/>
          </a:prstGeom>
          <a:ln>
            <a:noFill/>
          </a:ln>
        </p:spPr>
      </p:pic>
      <p:sp>
        <p:nvSpPr>
          <p:cNvPr id="16" name="CustomShape 2">
            <a:extLst>
              <a:ext uri="{FF2B5EF4-FFF2-40B4-BE49-F238E27FC236}">
                <a16:creationId xmlns:a16="http://schemas.microsoft.com/office/drawing/2014/main" id="{C10D28B4-52F7-B6C5-8EDB-7593DA03FFE3}"/>
              </a:ext>
            </a:extLst>
          </p:cNvPr>
          <p:cNvSpPr/>
          <p:nvPr/>
        </p:nvSpPr>
        <p:spPr>
          <a:xfrm>
            <a:off x="1156584" y="1322004"/>
            <a:ext cx="2378172" cy="6164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1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lang="ru-RU" sz="1400" b="0" strike="noStrike" spc="-1" dirty="0"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512B0-EFDC-23DD-09C6-9D16197EA816}"/>
              </a:ext>
            </a:extLst>
          </p:cNvPr>
          <p:cNvSpPr txBox="1"/>
          <p:nvPr/>
        </p:nvSpPr>
        <p:spPr>
          <a:xfrm>
            <a:off x="5252080" y="1134637"/>
            <a:ext cx="3357696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1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spc="-1" dirty="0">
                <a:solidFill>
                  <a:srgbClr val="333333"/>
                </a:solidFill>
                <a:latin typeface="Arial"/>
                <a:ea typeface="DejaVu Sans"/>
              </a:rPr>
              <a:t>М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етодом 3-х сигм — 24 выброса</a:t>
            </a:r>
            <a:endParaRPr lang="ru-RU" sz="1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400" spc="-1" dirty="0">
                <a:solidFill>
                  <a:srgbClr val="333333"/>
                </a:solidFill>
                <a:latin typeface="Arial"/>
                <a:ea typeface="DejaVu Sans"/>
              </a:rPr>
              <a:t>М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етодом </a:t>
            </a:r>
            <a:r>
              <a:rPr lang="ru-RU" sz="1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межквартильных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расстояний — 93 выброса</a:t>
            </a:r>
            <a:endParaRPr lang="ru-RU" sz="1400" b="0" strike="noStrike" spc="-1" dirty="0">
              <a:latin typeface="Arial"/>
            </a:endParaRPr>
          </a:p>
        </p:txBody>
      </p:sp>
      <p:pic>
        <p:nvPicPr>
          <p:cNvPr id="2" name="Изображение7">
            <a:extLst>
              <a:ext uri="{FF2B5EF4-FFF2-40B4-BE49-F238E27FC236}">
                <a16:creationId xmlns:a16="http://schemas.microsoft.com/office/drawing/2014/main" id="{6C1ECC6C-AAF2-D304-DD5C-C4E4B13A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537586" y="2572080"/>
            <a:ext cx="3654414" cy="3500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DE7BD-D8AF-7498-7C47-A50CCBD6C5FC}"/>
              </a:ext>
            </a:extLst>
          </p:cNvPr>
          <p:cNvSpPr txBox="1"/>
          <p:nvPr/>
        </p:nvSpPr>
        <p:spPr>
          <a:xfrm>
            <a:off x="9121023" y="1463165"/>
            <a:ext cx="309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ea typeface="DejaVu Sans"/>
              </a:rPr>
              <a:t>Линейной з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ависимостей нет</a:t>
            </a:r>
            <a:endParaRPr lang="ru-RU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2"/>
            <a:ext cx="4995026" cy="750097"/>
            <a:chOff x="1476753" y="3499669"/>
            <a:chExt cx="5031393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70"/>
              <a:ext cx="5031393" cy="627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Модель для </a:t>
              </a:r>
              <a:b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</a:b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модуля упругости при растяжении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FC799B-9BF7-E78D-DAB2-39B5C6873EB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3145" y="1649347"/>
            <a:ext cx="4674008" cy="2657953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8A247-BF23-08E6-DEFF-265423BD4F3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3629" y="4552299"/>
            <a:ext cx="7713376" cy="1881752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D63E047D-74B7-A723-44B2-7046CF89360C}"/>
              </a:ext>
            </a:extLst>
          </p:cNvPr>
          <p:cNvSpPr/>
          <p:nvPr/>
        </p:nvSpPr>
        <p:spPr>
          <a:xfrm>
            <a:off x="8496718" y="761957"/>
            <a:ext cx="2874995" cy="519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 от 64 до 83</a:t>
            </a:r>
            <a:endParaRPr lang="ru-RU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314B9-EC55-65F4-F543-B73A1408F21F}"/>
              </a:ext>
            </a:extLst>
          </p:cNvPr>
          <p:cNvSpPr txBox="1"/>
          <p:nvPr/>
        </p:nvSpPr>
        <p:spPr>
          <a:xfrm>
            <a:off x="843937" y="1649347"/>
            <a:ext cx="1495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CF994-52C4-19BE-F716-1461EE47037F}"/>
              </a:ext>
            </a:extLst>
          </p:cNvPr>
          <p:cNvSpPr txBox="1"/>
          <p:nvPr/>
        </p:nvSpPr>
        <p:spPr>
          <a:xfrm>
            <a:off x="1497623" y="4552299"/>
            <a:ext cx="36995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r>
              <a:rPr lang="ru-RU" sz="1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9D5AF6A-E2A4-7E91-4E07-AAC0E393AE9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77201" y="4505620"/>
            <a:ext cx="4114799" cy="1975109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5E5F86-D273-94AD-8C18-EF407A66795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84040" y="1569121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3612092-4476-C48A-42CC-9739270C13A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384040" y="2853180"/>
            <a:ext cx="6766920" cy="1151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Модель для </a:t>
              </a:r>
              <a:b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</a:b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прочности при растяжении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A117E2-4BF0-D3C9-F153-854D7FB97DA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5524" y="1572489"/>
            <a:ext cx="5028910" cy="240264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AAD848-9614-5702-ADB3-E47D389414B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1592" y="4412325"/>
            <a:ext cx="7598800" cy="1915726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A8CD02F0-C7C3-2E13-1AB5-D310F86631E0}"/>
              </a:ext>
            </a:extLst>
          </p:cNvPr>
          <p:cNvSpPr/>
          <p:nvPr/>
        </p:nvSpPr>
        <p:spPr>
          <a:xfrm>
            <a:off x="8168948" y="594452"/>
            <a:ext cx="3456995" cy="7335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r>
              <a:rPr lang="ru-RU" sz="1600" spc="-1" dirty="0">
                <a:latin typeface="Arial"/>
              </a:rPr>
              <a:t> </a:t>
            </a: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lang="ru-RU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1A49-B6B5-E59E-63D7-2F997B95F8F1}"/>
              </a:ext>
            </a:extLst>
          </p:cNvPr>
          <p:cNvSpPr txBox="1"/>
          <p:nvPr/>
        </p:nvSpPr>
        <p:spPr>
          <a:xfrm>
            <a:off x="697463" y="1572489"/>
            <a:ext cx="1448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4272C-29C4-7115-9927-BA1AD52CBC0A}"/>
              </a:ext>
            </a:extLst>
          </p:cNvPr>
          <p:cNvSpPr txBox="1"/>
          <p:nvPr/>
        </p:nvSpPr>
        <p:spPr>
          <a:xfrm>
            <a:off x="1247970" y="4425968"/>
            <a:ext cx="3310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r>
              <a:rPr lang="ru-RU" sz="1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D4DAA10-9F33-E3D8-EA87-7FEE2EC8AD5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500365" y="1544155"/>
            <a:ext cx="6554786" cy="1100346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38E70B-2E47-B5A8-556A-272AA5FE734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00365" y="2768783"/>
            <a:ext cx="6554786" cy="1100346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AB5A40-0D06-61A5-7058-ADA60D24F9A9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820500" y="4412325"/>
            <a:ext cx="4371500" cy="20475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5453607" cy="911638"/>
            <a:chOff x="1476752" y="3499669"/>
            <a:chExt cx="5239839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2" y="3499669"/>
              <a:ext cx="523983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Модель для </a:t>
              </a:r>
            </a:p>
            <a:p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SemiCondensed" panose="020B0502040204020203" pitchFamily="34" charset="0"/>
                </a:rPr>
                <a:t>соотношения матрица-наполнитель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142A73-FB32-5CA6-DBB7-874DFBEAE6A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67116" y="1448836"/>
            <a:ext cx="6096001" cy="1665000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BC3FEB-4446-440F-37F6-79DDFC2F81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7117" y="3089503"/>
            <a:ext cx="6056400" cy="1684440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56E473-3DE2-5479-E4F0-1A105434B44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27516" y="4729013"/>
            <a:ext cx="6096001" cy="165492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66C189-9FDD-B1FD-4064-DDAA7D83C8D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175478" y="1888897"/>
            <a:ext cx="4695743" cy="1123985"/>
          </a:xfrm>
          <a:prstGeom prst="rect">
            <a:avLst/>
          </a:prstGeom>
          <a:ln>
            <a:solidFill>
              <a:srgbClr val="1C1C1C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7F4DAF-5195-EA03-18B5-E1A11498A69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576332" y="4430721"/>
            <a:ext cx="5294889" cy="911638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311380-43A1-FE59-7320-A0AC4D77016C}"/>
              </a:ext>
            </a:extLst>
          </p:cNvPr>
          <p:cNvSpPr txBox="1"/>
          <p:nvPr/>
        </p:nvSpPr>
        <p:spPr>
          <a:xfrm>
            <a:off x="7022682" y="5908783"/>
            <a:ext cx="5615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333333"/>
                </a:solidFill>
                <a:ea typeface="DejaVu Sans"/>
              </a:rPr>
              <a:t>Была выбрана нейросеть обученная с ранней остановкой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1C668-3825-55DC-9D18-3FBE5C631012}"/>
              </a:ext>
            </a:extLst>
          </p:cNvPr>
          <p:cNvSpPr txBox="1"/>
          <p:nvPr/>
        </p:nvSpPr>
        <p:spPr>
          <a:xfrm>
            <a:off x="7491265" y="1515641"/>
            <a:ext cx="40641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effectLst/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Метрики работы нейросетей на тестовом множестве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10BD20-9A43-D88F-2EC9-70A148C29FE3}"/>
              </a:ext>
            </a:extLst>
          </p:cNvPr>
          <p:cNvSpPr txBox="1"/>
          <p:nvPr/>
        </p:nvSpPr>
        <p:spPr>
          <a:xfrm>
            <a:off x="7022682" y="3587653"/>
            <a:ext cx="5001333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ru-RU" sz="1200" kern="100" dirty="0">
                <a:effectLst/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Сравнение ошибок модели для модуля упругости при растяжении на тренировочном и тестовом </a:t>
            </a:r>
            <a:r>
              <a:rPr lang="ru-RU" sz="1200" kern="100" dirty="0" err="1">
                <a:effectLst/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датасете</a:t>
            </a:r>
            <a:endParaRPr lang="ru-RU" sz="1200" kern="100" dirty="0">
              <a:effectLst/>
              <a:latin typeface="Arial" panose="020B0604020202020204" pitchFamily="34" charset="0"/>
              <a:ea typeface="Noto Serif CJK SC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</TotalTime>
  <Words>244</Words>
  <Application>Microsoft Office PowerPoint</Application>
  <PresentationFormat>Широкоэкранный</PresentationFormat>
  <Paragraphs>53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Noto Sans Symbols</vt:lpstr>
      <vt:lpstr>Bahnschrift Light SemiCondensed</vt:lpstr>
      <vt:lpstr>Arial</vt:lpstr>
      <vt:lpstr>ALS Sector Regular</vt:lpstr>
      <vt:lpstr>ALS Sector Bold</vt:lpstr>
      <vt:lpstr>Wingdings</vt:lpstr>
      <vt:lpstr>Open Sans</vt:lpstr>
      <vt:lpstr>Symbol</vt:lpstr>
      <vt:lpstr>If,kjyVUNE_28012021</vt:lpstr>
      <vt:lpstr>Прогнозирование конечных свойств  новых материалов (композиционных материалов)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Максим Максимов</cp:lastModifiedBy>
  <cp:revision>101</cp:revision>
  <dcterms:created xsi:type="dcterms:W3CDTF">2021-02-24T09:03:25Z</dcterms:created>
  <dcterms:modified xsi:type="dcterms:W3CDTF">2023-05-07T14:40:52Z</dcterms:modified>
</cp:coreProperties>
</file>